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6" r:id="rId9"/>
    <p:sldId id="264" r:id="rId10"/>
    <p:sldId id="265" r:id="rId11"/>
    <p:sldId id="267" r:id="rId12"/>
    <p:sldId id="268" r:id="rId13"/>
    <p:sldId id="269" r:id="rId14"/>
    <p:sldId id="279" r:id="rId15"/>
    <p:sldId id="280" r:id="rId16"/>
    <p:sldId id="270" r:id="rId17"/>
    <p:sldId id="271" r:id="rId18"/>
    <p:sldId id="272" r:id="rId19"/>
    <p:sldId id="281" r:id="rId20"/>
    <p:sldId id="282" r:id="rId21"/>
    <p:sldId id="273" r:id="rId22"/>
    <p:sldId id="274" r:id="rId23"/>
    <p:sldId id="275" r:id="rId24"/>
    <p:sldId id="283" r:id="rId25"/>
    <p:sldId id="284" r:id="rId26"/>
    <p:sldId id="276" r:id="rId27"/>
    <p:sldId id="277" r:id="rId28"/>
    <p:sldId id="278" r:id="rId29"/>
    <p:sldId id="263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9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3/9/2025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3/9/2025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3/9/2025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3/9/2025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infnet.com.br/data-analysis/o-que-e-e-como-fazer-uma-analise-por-envoltoria-de-dados-dea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9A259B-47F1-C7A1-19AC-B1FD2737B9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Avaliação de algoritmos de congestionamento TCP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A7DAA98-8799-D3F1-C9BD-2976719496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Projeto final</a:t>
            </a:r>
          </a:p>
        </p:txBody>
      </p:sp>
    </p:spTree>
    <p:extLst>
      <p:ext uri="{BB962C8B-B14F-4D97-AF65-F5344CB8AC3E}">
        <p14:creationId xmlns:p14="http://schemas.microsoft.com/office/powerpoint/2010/main" val="9994725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36911F-FE23-4BC4-A150-BDB9A74E7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Processamento de D	ados: DEA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467CFD-52DB-DD5C-FFBA-9A2093E08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script </a:t>
            </a:r>
            <a:r>
              <a:rPr lang="pt-BR" i="1" dirty="0" err="1"/>
              <a:t>script_DEA.r</a:t>
            </a:r>
            <a:r>
              <a:rPr lang="pt-BR" dirty="0"/>
              <a:t> é utilizado para a geração de dados de eficiências das </a:t>
            </a:r>
            <a:r>
              <a:rPr lang="pt-BR" dirty="0" err="1"/>
              <a:t>DMUs</a:t>
            </a:r>
            <a:r>
              <a:rPr lang="pt-BR" dirty="0"/>
              <a:t> geradas anteriormente</a:t>
            </a:r>
          </a:p>
          <a:p>
            <a:r>
              <a:rPr lang="pt-BR" dirty="0"/>
              <a:t>São gerados dados de eficiência para cada escalonamento e para todos os escalonamentos unidos</a:t>
            </a:r>
          </a:p>
          <a:p>
            <a:r>
              <a:rPr lang="pt-BR" dirty="0"/>
              <a:t>Utilizado modelo de super eficiência CRS para ranqueamento das </a:t>
            </a:r>
            <a:r>
              <a:rPr lang="pt-BR" dirty="0" err="1"/>
              <a:t>DMUs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5794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A6A998-C3BD-1780-3D2E-1B1A03737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Escalonamento 1: 2000 requisições 100 concorrentes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CEAFAE5-E05B-BC42-0611-A7D6387C3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501900"/>
            <a:ext cx="8831915" cy="14986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BAAA92D-2A5C-FB1D-0EEE-859D3990F82D}"/>
              </a:ext>
            </a:extLst>
          </p:cNvPr>
          <p:cNvSpPr txBox="1"/>
          <p:nvPr/>
        </p:nvSpPr>
        <p:spPr>
          <a:xfrm>
            <a:off x="665142" y="1947902"/>
            <a:ext cx="89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Melhores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D6C6584-7797-9A6C-A949-33AF99450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894" y="4340614"/>
            <a:ext cx="5308938" cy="1986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842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74BF3-5FE1-F402-FE5A-26CCC29A6C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49CF7C-5B3A-75B7-1444-9A127AA21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Escalonamento 1: 2000 requisições 100 concorrentes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28683DE-7345-1575-EF16-BF98955B9933}"/>
              </a:ext>
            </a:extLst>
          </p:cNvPr>
          <p:cNvSpPr txBox="1"/>
          <p:nvPr/>
        </p:nvSpPr>
        <p:spPr>
          <a:xfrm>
            <a:off x="665142" y="1947902"/>
            <a:ext cx="89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Piores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DDE13D-C285-1AD3-41C4-C505D41D9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455181"/>
            <a:ext cx="8881043" cy="14985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5323AB3-5DBB-ACAA-525B-EC45AEAAB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894" y="4395477"/>
            <a:ext cx="5382090" cy="201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536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78AB5-D44E-39B9-2BA8-ABB18109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Escalonamento 1: Fronteira de Eficiência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290D512-496A-7F72-8BA5-7FAA81BF9C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428" y="2103120"/>
            <a:ext cx="4238480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4486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8E39AA-0ABA-90FC-F924-E5359D878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8D21B1-D218-B369-9EBC-EA60E8C01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dos Dados: </a:t>
            </a:r>
            <a:br>
              <a:rPr lang="pt-BR" dirty="0"/>
            </a:br>
            <a:r>
              <a:rPr lang="pt-BR" dirty="0"/>
              <a:t>Mais Recomendada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8D4857-9CB2-FA1E-1AE1-4205E653DD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12" y="1782691"/>
            <a:ext cx="8708272" cy="48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439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5571B-C5DC-1CC1-5F17-584D3564D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611AAE-8172-E68A-FFD8-59296CEB7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dos Dados: </a:t>
            </a:r>
            <a:br>
              <a:rPr lang="pt-BR" dirty="0"/>
            </a:br>
            <a:r>
              <a:rPr lang="pt-BR" dirty="0"/>
              <a:t>Menos Recomendada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F05FDFE-FA07-2738-FE36-A29696EA27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8912" y="1782691"/>
            <a:ext cx="8708271" cy="48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851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038AED-4522-C825-265F-BBE714685C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31CCE-7669-F221-B24E-ED9924BCE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Escalonamento 2: 10000 requisições 500 concorrentes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65FA13D-8F29-E241-8F52-D8D56C55288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7334" y="2513033"/>
            <a:ext cx="8831915" cy="147633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A75ED0DB-75EC-DA7F-642B-8849D86A5ABF}"/>
              </a:ext>
            </a:extLst>
          </p:cNvPr>
          <p:cNvSpPr txBox="1"/>
          <p:nvPr/>
        </p:nvSpPr>
        <p:spPr>
          <a:xfrm>
            <a:off x="665142" y="1947902"/>
            <a:ext cx="89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Melhores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C778D20-1680-4083-2356-CCB257F83E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0894" y="4345871"/>
            <a:ext cx="5308938" cy="197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112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872FA2-752C-6812-5577-D61F7DCF13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771D43-51A7-E8A3-33B2-AB953AEBD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Escalonamento 2: 10000 requisições 500 concorrentes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9D598A1-EACD-22F6-CE3C-4267305F7B3B}"/>
              </a:ext>
            </a:extLst>
          </p:cNvPr>
          <p:cNvSpPr txBox="1"/>
          <p:nvPr/>
        </p:nvSpPr>
        <p:spPr>
          <a:xfrm>
            <a:off x="665142" y="1947902"/>
            <a:ext cx="89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Piores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97A4A4A-7783-F4ED-454F-0BCC24572EB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7334" y="2466582"/>
            <a:ext cx="8881043" cy="1475796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F09CB09-0C9A-280A-526A-B1390980BD7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498473" y="4395477"/>
            <a:ext cx="5366932" cy="201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8108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7F2C2-32BD-C287-8FF5-0185E4D69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14999D-10BE-58F1-F03C-379B814B1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Escalonamento 2: Fronteira de Eficiência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1B8BA1C-76A8-D50B-B4F5-11E273F083F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56428" y="2130509"/>
            <a:ext cx="4238480" cy="43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0640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8F5E3A-A71B-543C-09A6-6C4DDDE0D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D8111B-6882-694A-E227-4E959AD89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dos Dados: </a:t>
            </a:r>
            <a:br>
              <a:rPr lang="pt-BR" dirty="0"/>
            </a:br>
            <a:r>
              <a:rPr lang="pt-BR" dirty="0"/>
              <a:t>Mais Recomendada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A10A8C-9883-AB6E-B930-55BF0D97FE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8912" y="1782691"/>
            <a:ext cx="8708271" cy="484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491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25278E-8B66-B0E5-7260-72D3E488B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Topologia dos Testes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60C903C-4881-A703-94A9-BEFA8CD7B2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Hipervisor</a:t>
            </a:r>
            <a:r>
              <a:rPr lang="pt-BR" dirty="0"/>
              <a:t> Cliente XEN </a:t>
            </a:r>
          </a:p>
          <a:p>
            <a:r>
              <a:rPr lang="pt-BR" dirty="0" err="1"/>
              <a:t>Hipervisor</a:t>
            </a:r>
            <a:r>
              <a:rPr lang="pt-BR" dirty="0"/>
              <a:t> Servidor </a:t>
            </a:r>
            <a:r>
              <a:rPr lang="pt-BR" dirty="0" err="1"/>
              <a:t>ESXi</a:t>
            </a:r>
            <a:endParaRPr lang="pt-BR" dirty="0"/>
          </a:p>
          <a:p>
            <a:r>
              <a:rPr lang="pt-BR" dirty="0"/>
              <a:t>Servidor com 3vcpu</a:t>
            </a:r>
          </a:p>
          <a:p>
            <a:r>
              <a:rPr lang="pt-BR" dirty="0"/>
              <a:t>Serviços HTTPS: Apache2, NGINX</a:t>
            </a:r>
          </a:p>
          <a:p>
            <a:r>
              <a:rPr lang="pt-BR" dirty="0"/>
              <a:t>Serviços QUIC: NGINX</a:t>
            </a:r>
          </a:p>
          <a:p>
            <a:r>
              <a:rPr lang="pt-BR" dirty="0"/>
              <a:t>1GB e 4 GB de VRAM</a:t>
            </a:r>
          </a:p>
          <a:p>
            <a:r>
              <a:rPr lang="pt-BR" dirty="0"/>
              <a:t>15 algoritmos de congestionamento TCP: </a:t>
            </a:r>
            <a:r>
              <a:rPr lang="pt-BR" dirty="0" err="1"/>
              <a:t>cubic</a:t>
            </a:r>
            <a:r>
              <a:rPr lang="pt-BR" dirty="0"/>
              <a:t>, </a:t>
            </a:r>
            <a:r>
              <a:rPr lang="pt-BR" dirty="0" err="1"/>
              <a:t>bic</a:t>
            </a:r>
            <a:r>
              <a:rPr lang="pt-BR" dirty="0"/>
              <a:t>, Westwood, </a:t>
            </a:r>
            <a:r>
              <a:rPr lang="pt-BR" dirty="0" err="1"/>
              <a:t>htcp</a:t>
            </a:r>
            <a:r>
              <a:rPr lang="pt-BR" dirty="0"/>
              <a:t>, </a:t>
            </a:r>
            <a:r>
              <a:rPr lang="pt-BR" dirty="0" err="1"/>
              <a:t>hybla</a:t>
            </a:r>
            <a:r>
              <a:rPr lang="pt-BR" dirty="0"/>
              <a:t>, </a:t>
            </a:r>
            <a:r>
              <a:rPr lang="pt-BR" dirty="0" err="1"/>
              <a:t>vegas</a:t>
            </a:r>
            <a:r>
              <a:rPr lang="pt-BR" dirty="0"/>
              <a:t>, </a:t>
            </a:r>
            <a:r>
              <a:rPr lang="pt-BR" dirty="0" err="1"/>
              <a:t>nv</a:t>
            </a:r>
            <a:r>
              <a:rPr lang="pt-BR" dirty="0"/>
              <a:t>, </a:t>
            </a:r>
            <a:r>
              <a:rPr lang="pt-BR" dirty="0" err="1"/>
              <a:t>scalable</a:t>
            </a:r>
            <a:r>
              <a:rPr lang="pt-BR" dirty="0"/>
              <a:t>, </a:t>
            </a:r>
            <a:r>
              <a:rPr lang="pt-BR" dirty="0" err="1"/>
              <a:t>lp</a:t>
            </a:r>
            <a:r>
              <a:rPr lang="pt-BR" dirty="0"/>
              <a:t>, </a:t>
            </a:r>
            <a:r>
              <a:rPr lang="pt-BR" dirty="0" err="1"/>
              <a:t>veno</a:t>
            </a:r>
            <a:r>
              <a:rPr lang="pt-BR" dirty="0"/>
              <a:t>, </a:t>
            </a:r>
            <a:r>
              <a:rPr lang="pt-BR" dirty="0" err="1"/>
              <a:t>yeah</a:t>
            </a:r>
            <a:r>
              <a:rPr lang="pt-BR" dirty="0"/>
              <a:t>, Illinois, </a:t>
            </a:r>
            <a:r>
              <a:rPr lang="pt-BR" dirty="0" err="1"/>
              <a:t>dctcp</a:t>
            </a:r>
            <a:r>
              <a:rPr lang="pt-BR" dirty="0"/>
              <a:t>, </a:t>
            </a:r>
            <a:r>
              <a:rPr lang="pt-BR" dirty="0" err="1"/>
              <a:t>cdg</a:t>
            </a:r>
            <a:r>
              <a:rPr lang="pt-BR" dirty="0"/>
              <a:t>, </a:t>
            </a:r>
            <a:r>
              <a:rPr lang="pt-BR" dirty="0" err="1"/>
              <a:t>bbr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68377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8A45A-D730-F561-CEFD-BD74B6EA7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45F3ED-59A2-D043-EFD3-653A5EE6D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dos Dados: </a:t>
            </a:r>
            <a:br>
              <a:rPr lang="pt-BR" dirty="0"/>
            </a:br>
            <a:r>
              <a:rPr lang="pt-BR" dirty="0"/>
              <a:t>Menos Recomendada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A1C038-0791-1F5E-238D-F2031F8CB03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8912" y="1782691"/>
            <a:ext cx="8708271" cy="48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40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72A10-62EC-9033-FFAE-144245964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3EB753-DE2B-A8D8-5D15-3F4411746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Escalonamento 3: 20000 requisições 1000 concorrentes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6646BF0F-9718-FF9D-3506-A3BD85BA89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83" y="2513033"/>
            <a:ext cx="8795617" cy="147633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65B8629-3750-52FF-6883-8B9C77CD8D1C}"/>
              </a:ext>
            </a:extLst>
          </p:cNvPr>
          <p:cNvSpPr txBox="1"/>
          <p:nvPr/>
        </p:nvSpPr>
        <p:spPr>
          <a:xfrm>
            <a:off x="665142" y="1947902"/>
            <a:ext cx="89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Melhores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DB249AD2-3121-CB2E-8242-ADD1D2AAA0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12334" y="4345871"/>
            <a:ext cx="5266057" cy="197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5801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3E53D-ACCA-0D03-34C3-D0C093FC7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46A746-8C7F-A7A2-2364-F8CDE1CF9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Escalonamento 3: 20000 requisições 1000 concorrentes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646DBFE-8820-E117-8962-E2B94052291D}"/>
              </a:ext>
            </a:extLst>
          </p:cNvPr>
          <p:cNvSpPr txBox="1"/>
          <p:nvPr/>
        </p:nvSpPr>
        <p:spPr>
          <a:xfrm>
            <a:off x="665142" y="1947902"/>
            <a:ext cx="89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Piores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BD9D053-3B34-E937-3BF7-B934CCF43E8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7334" y="2467018"/>
            <a:ext cx="8881043" cy="147492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0B0CD45-22CA-BF9E-49EB-AF02CFFFF1C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06010" y="4395477"/>
            <a:ext cx="5351857" cy="2018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4596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DC53-DFDA-2D63-B0DE-7866ACBEC4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4EC5673-4459-D589-D7AC-02219F6A5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Escalonamento 3: Fronteira de Eficiência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2EAEE93-53B8-9101-1AD7-5F9CB57168B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62340" y="2130509"/>
            <a:ext cx="4226655" cy="43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857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BBF30-0768-F444-A0B1-358899308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22E5B-80F5-CF3A-EE47-4647062CF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dos Dados: </a:t>
            </a:r>
            <a:br>
              <a:rPr lang="pt-BR" dirty="0"/>
            </a:br>
            <a:r>
              <a:rPr lang="pt-BR" dirty="0"/>
              <a:t>Mais Recomendada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DA0EEBF-197A-D156-168C-ADF81AF768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8912" y="1782691"/>
            <a:ext cx="8708271" cy="48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1562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8CAD2-4984-43F9-47FC-B3CB9748E1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D1847C3-34D0-0ED2-8730-46353C37B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Análise Exploratória dos Dados: </a:t>
            </a:r>
            <a:br>
              <a:rPr lang="pt-BR" dirty="0"/>
            </a:br>
            <a:r>
              <a:rPr lang="pt-BR" dirty="0"/>
              <a:t>Menos Recomendada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0FCB6F1-E022-32A7-E291-154A83C00F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38913" y="1782691"/>
            <a:ext cx="8708269" cy="48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5418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FE2D5-3DDE-FDB3-8F83-51F9D6214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5F3378-E357-F14F-0148-83F83D20C8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Todos Escalamentos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46C6475-7BC2-3C8E-64E8-615F83EFEA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95483" y="2580693"/>
            <a:ext cx="8795617" cy="1341012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BC0BEFF6-A0B2-D988-DE1D-E977ECFA8384}"/>
              </a:ext>
            </a:extLst>
          </p:cNvPr>
          <p:cNvSpPr txBox="1"/>
          <p:nvPr/>
        </p:nvSpPr>
        <p:spPr>
          <a:xfrm>
            <a:off x="665142" y="1947902"/>
            <a:ext cx="89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Melhores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782ED0D-4390-13E1-6F12-D0D5E9E7BD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33608" y="4345871"/>
            <a:ext cx="5223509" cy="197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09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FD8C28-6341-102B-27FC-A4A9F91D3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EB32C44-F2E7-3F0E-B8B8-02E238255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Todos Escalamentos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70D5049-D411-2329-B869-B949A4BE6DD3}"/>
              </a:ext>
            </a:extLst>
          </p:cNvPr>
          <p:cNvSpPr txBox="1"/>
          <p:nvPr/>
        </p:nvSpPr>
        <p:spPr>
          <a:xfrm>
            <a:off x="665142" y="1947902"/>
            <a:ext cx="896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Piores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61DB89A-F632-9010-DF6A-7D86141961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7334" y="2513789"/>
            <a:ext cx="8881043" cy="138138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31BAAFB-F1DB-ABD2-AAC8-3587F97126A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506010" y="4404325"/>
            <a:ext cx="5351857" cy="200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01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AB139-BF12-0701-8B91-15DEFB89B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73940-224F-EAB7-91E7-D188CDB87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Todos Escalamentos: Fronteira de Eficiência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955615D-E0FE-BFC0-F56A-75E93ABC98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62340" y="2194243"/>
            <a:ext cx="4226655" cy="420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6229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42FB8BC-6552-158A-D119-5ABBAFA72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 Bibliográficas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3364123-2AC6-18B4-E538-698458D80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fkGroteskNeue"/>
              </a:rPr>
              <a:t>CHARNES, A.; COOPER, W. W.; RHODES, E. Measuring the Efficiency of Decision Making Units. European Journal of Operational Research, v. 2, n. 6, 1978.</a:t>
            </a:r>
          </a:p>
          <a:p>
            <a:r>
              <a:rPr lang="en-US" b="0" i="0" dirty="0">
                <a:effectLst/>
                <a:latin typeface="fkGroteskNeue"/>
              </a:rPr>
              <a:t>BANKER, R. D.; CHARNES, A.; COOPER, W. W. Some Models for Estimating Technical and Scale Inefficiencies in Data Envelopment Analysis. Management Science, v. 30, n. 9, 1984.</a:t>
            </a:r>
            <a:endParaRPr lang="pt-BR" dirty="0"/>
          </a:p>
          <a:p>
            <a:r>
              <a:rPr lang="pt-BR" dirty="0"/>
              <a:t>INSTITUTO INFNET. O que é e como fazer uma análise por envoltória de dados (DEA)? [s.d.]. Disponível em: </a:t>
            </a:r>
            <a:r>
              <a:rPr lang="pt-BR" dirty="0">
                <a:hlinkClick r:id="rId2"/>
              </a:rPr>
              <a:t>https://blog.infnet.com.br/data-</a:t>
            </a:r>
            <a:r>
              <a:rPr lang="pt-BR" dirty="0" err="1">
                <a:hlinkClick r:id="rId2"/>
              </a:rPr>
              <a:t>analysis</a:t>
            </a:r>
            <a:r>
              <a:rPr lang="pt-BR" dirty="0">
                <a:hlinkClick r:id="rId2"/>
              </a:rPr>
              <a:t>/o-que-e-e-como-fazer-uma-analise-por-</a:t>
            </a:r>
            <a:r>
              <a:rPr lang="pt-BR" dirty="0" err="1">
                <a:hlinkClick r:id="rId2"/>
              </a:rPr>
              <a:t>envoltoria</a:t>
            </a:r>
            <a:r>
              <a:rPr lang="pt-BR" dirty="0">
                <a:hlinkClick r:id="rId2"/>
              </a:rPr>
              <a:t>-de-dados-</a:t>
            </a:r>
            <a:r>
              <a:rPr lang="pt-BR" dirty="0" err="1">
                <a:hlinkClick r:id="rId2"/>
              </a:rPr>
              <a:t>dea</a:t>
            </a:r>
            <a:r>
              <a:rPr lang="pt-BR" dirty="0">
                <a:hlinkClick r:id="rId2"/>
              </a:rPr>
              <a:t>/</a:t>
            </a:r>
            <a:r>
              <a:rPr lang="pt-BR" dirty="0"/>
              <a:t>. Acesso em: 08 mar. 2025.</a:t>
            </a:r>
          </a:p>
        </p:txBody>
      </p:sp>
    </p:spTree>
    <p:extLst>
      <p:ext uri="{BB962C8B-B14F-4D97-AF65-F5344CB8AC3E}">
        <p14:creationId xmlns:p14="http://schemas.microsoft.com/office/powerpoint/2010/main" val="4188898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691EEB-5B00-EB11-4B1A-7BFD5F92F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Escalonamento das medições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E85A19C-B351-0F65-B436-F48746FD6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400" dirty="0"/>
              <a:t>Medições realizadas utilizando o </a:t>
            </a:r>
            <a:r>
              <a:rPr lang="pt-BR" sz="2400" b="0" i="0" dirty="0" err="1">
                <a:effectLst/>
                <a:latin typeface="Linux Libertine"/>
              </a:rPr>
              <a:t>ApacheBench</a:t>
            </a:r>
            <a:endParaRPr lang="pt-BR" sz="2400" dirty="0">
              <a:latin typeface="Linux Libertine"/>
            </a:endParaRPr>
          </a:p>
          <a:p>
            <a:endParaRPr lang="pt-BR" sz="2400" dirty="0"/>
          </a:p>
          <a:p>
            <a:r>
              <a:rPr lang="pt-BR" sz="2400" dirty="0"/>
              <a:t>2000 requisições com 100 requisições concorrentes</a:t>
            </a:r>
          </a:p>
          <a:p>
            <a:r>
              <a:rPr lang="pt-BR" sz="2400" dirty="0"/>
              <a:t>10000 requisições com 500 requisições concorrentes</a:t>
            </a:r>
          </a:p>
          <a:p>
            <a:r>
              <a:rPr lang="pt-BR" sz="2400" dirty="0"/>
              <a:t>20000 requisições com 1000 requisições concorrentes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52475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>
            <a:extLst>
              <a:ext uri="{FF2B5EF4-FFF2-40B4-BE49-F238E27FC236}">
                <a16:creationId xmlns:a16="http://schemas.microsoft.com/office/drawing/2014/main" id="{0426EB25-B82E-5281-9D88-D601A35427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065" y="745381"/>
            <a:ext cx="5168969" cy="422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388AC020-BD65-D721-17B9-71436D164B03}"/>
              </a:ext>
            </a:extLst>
          </p:cNvPr>
          <p:cNvSpPr txBox="1"/>
          <p:nvPr/>
        </p:nvSpPr>
        <p:spPr>
          <a:xfrm>
            <a:off x="4412406" y="5055248"/>
            <a:ext cx="2262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Topologia dos Testes</a:t>
            </a:r>
          </a:p>
        </p:txBody>
      </p:sp>
    </p:spTree>
    <p:extLst>
      <p:ext uri="{BB962C8B-B14F-4D97-AF65-F5344CB8AC3E}">
        <p14:creationId xmlns:p14="http://schemas.microsoft.com/office/powerpoint/2010/main" val="24431961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DDA55-20C3-6D5C-45F1-0ED23AD291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Realização dos Testes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6ECA2B-DC60-23F3-E863-20A9265C4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Testes realizados utilizando o script </a:t>
            </a:r>
            <a:r>
              <a:rPr lang="pt-BR" b="1" i="1" dirty="0"/>
              <a:t>benchmark.py</a:t>
            </a:r>
          </a:p>
          <a:p>
            <a:r>
              <a:rPr lang="pt-BR" dirty="0"/>
              <a:t>Cada serviço é iniciado e finalizado usando </a:t>
            </a:r>
            <a:r>
              <a:rPr lang="pt-BR" i="1" dirty="0" err="1"/>
              <a:t>docker</a:t>
            </a:r>
            <a:r>
              <a:rPr lang="pt-BR" i="1" dirty="0"/>
              <a:t> </a:t>
            </a:r>
            <a:r>
              <a:rPr lang="pt-BR" i="1" dirty="0" err="1"/>
              <a:t>exec</a:t>
            </a:r>
            <a:endParaRPr lang="pt-BR" i="1" dirty="0"/>
          </a:p>
          <a:p>
            <a:r>
              <a:rPr lang="pt-BR" dirty="0"/>
              <a:t>Algoritmos de congestionamento alterados no servidor utilizando o comando </a:t>
            </a:r>
            <a:r>
              <a:rPr lang="pt-BR" i="1" dirty="0" err="1"/>
              <a:t>sysctl</a:t>
            </a:r>
            <a:r>
              <a:rPr lang="pt-BR" i="1" dirty="0"/>
              <a:t> net.ipv4.tcp_congestion_control=&lt;algoritmo&gt;</a:t>
            </a:r>
          </a:p>
          <a:p>
            <a:r>
              <a:rPr lang="pt-BR" dirty="0"/>
              <a:t>Aplicação </a:t>
            </a:r>
            <a:r>
              <a:rPr lang="pt-BR" dirty="0" err="1"/>
              <a:t>ApacheBench</a:t>
            </a:r>
            <a:r>
              <a:rPr lang="pt-BR" dirty="0"/>
              <a:t> é executada com os parâmetros de cada escalonamento, sendo salvo o arquivo de output </a:t>
            </a:r>
            <a:r>
              <a:rPr lang="pt-BR" dirty="0" err="1"/>
              <a:t>txt</a:t>
            </a:r>
            <a:r>
              <a:rPr lang="pt-BR" dirty="0"/>
              <a:t> e o </a:t>
            </a:r>
            <a:r>
              <a:rPr lang="pt-BR" dirty="0" err="1"/>
              <a:t>csv</a:t>
            </a:r>
            <a:r>
              <a:rPr lang="pt-BR" dirty="0"/>
              <a:t> contendo a serie temporal</a:t>
            </a:r>
          </a:p>
          <a:p>
            <a:r>
              <a:rPr lang="pt-BR" dirty="0"/>
              <a:t>Após finalizado o mesmo é repetido após configuração de VRAM</a:t>
            </a:r>
          </a:p>
        </p:txBody>
      </p:sp>
    </p:spTree>
    <p:extLst>
      <p:ext uri="{BB962C8B-B14F-4D97-AF65-F5344CB8AC3E}">
        <p14:creationId xmlns:p14="http://schemas.microsoft.com/office/powerpoint/2010/main" val="2874060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C9AD6-FC5E-AFA5-F430-C37B8BD57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Processamento de D	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657FACE-DB7C-41FE-9DCA-5DCF0643C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dados são organizados em seus devidos diretórios “1vram” “4vram”</a:t>
            </a:r>
          </a:p>
          <a:p>
            <a:r>
              <a:rPr lang="pt-BR" dirty="0"/>
              <a:t>O script </a:t>
            </a:r>
            <a:r>
              <a:rPr lang="pt-BR" i="1" dirty="0"/>
              <a:t>collect_stats.sh</a:t>
            </a:r>
            <a:r>
              <a:rPr lang="pt-BR" dirty="0"/>
              <a:t> lê todos os arquivos separando as variáveis de decisão: requisições por segundo, tempo por requisição, taxa de transferência e tempo para testes</a:t>
            </a:r>
          </a:p>
          <a:p>
            <a:r>
              <a:rPr lang="pt-BR" dirty="0"/>
              <a:t>O script </a:t>
            </a:r>
            <a:r>
              <a:rPr lang="pt-BR" dirty="0" err="1"/>
              <a:t>script</a:t>
            </a:r>
            <a:r>
              <a:rPr lang="pt-BR" dirty="0"/>
              <a:t> </a:t>
            </a:r>
            <a:r>
              <a:rPr lang="pt-BR" i="1" dirty="0"/>
              <a:t>collect_stats.sh</a:t>
            </a:r>
            <a:r>
              <a:rPr lang="pt-BR" dirty="0"/>
              <a:t> lê todos os arquivos </a:t>
            </a:r>
            <a:r>
              <a:rPr lang="pt-BR" dirty="0" err="1"/>
              <a:t>csv</a:t>
            </a:r>
            <a:r>
              <a:rPr lang="pt-BR" dirty="0"/>
              <a:t> e separa suas series temporais</a:t>
            </a:r>
          </a:p>
          <a:p>
            <a:r>
              <a:rPr lang="pt-BR" dirty="0"/>
              <a:t>O script </a:t>
            </a:r>
            <a:r>
              <a:rPr lang="pt-BR" i="1" dirty="0" err="1"/>
              <a:t>script.r</a:t>
            </a:r>
            <a:r>
              <a:rPr lang="pt-BR" dirty="0"/>
              <a:t> é utilizado para o calculo dos parâmetros: Fractal Dimension, Hurst </a:t>
            </a:r>
            <a:r>
              <a:rPr lang="pt-BR" dirty="0" err="1"/>
              <a:t>Parameter</a:t>
            </a:r>
            <a:r>
              <a:rPr lang="pt-BR" dirty="0"/>
              <a:t> e Alpha </a:t>
            </a:r>
            <a:r>
              <a:rPr lang="pt-BR" dirty="0" err="1"/>
              <a:t>Tail</a:t>
            </a:r>
            <a:r>
              <a:rPr lang="pt-BR" dirty="0"/>
              <a:t> Shape e a criação das </a:t>
            </a:r>
            <a:r>
              <a:rPr lang="pt-BR" dirty="0" err="1"/>
              <a:t>DMUs</a:t>
            </a:r>
            <a:r>
              <a:rPr lang="pt-BR" dirty="0"/>
              <a:t> em um </a:t>
            </a:r>
            <a:r>
              <a:rPr lang="pt-BR" dirty="0" err="1"/>
              <a:t>aquivo</a:t>
            </a:r>
            <a:r>
              <a:rPr lang="pt-BR" dirty="0"/>
              <a:t> .</a:t>
            </a:r>
            <a:r>
              <a:rPr lang="pt-BR" dirty="0" err="1"/>
              <a:t>xlsx</a:t>
            </a:r>
            <a:endParaRPr lang="pt-BR" dirty="0"/>
          </a:p>
          <a:p>
            <a:r>
              <a:rPr lang="pt-BR" dirty="0"/>
              <a:t>Dados das medições comparados utilizando análise por envoltória de dados (DEA)</a:t>
            </a:r>
          </a:p>
        </p:txBody>
      </p:sp>
    </p:spTree>
    <p:extLst>
      <p:ext uri="{BB962C8B-B14F-4D97-AF65-F5344CB8AC3E}">
        <p14:creationId xmlns:p14="http://schemas.microsoft.com/office/powerpoint/2010/main" val="33632923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813707-E944-103E-F542-F49B54910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Processamento de D	ados: DEA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2E73F96-D83E-7BF2-F78D-B2B6237FFD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0" i="0" dirty="0">
                <a:effectLst/>
                <a:latin typeface="fkGroteskNeue"/>
              </a:rPr>
              <a:t>A Análise por Envoltória de Dados (DEA) é uma técnica de análise de dados quantitativos utilizada para medir a eficiência de um conjunto de unidades produtivas. </a:t>
            </a:r>
          </a:p>
          <a:p>
            <a:r>
              <a:rPr lang="pt-BR" b="0" i="0" dirty="0">
                <a:effectLst/>
                <a:latin typeface="fkGroteskNeue"/>
              </a:rPr>
              <a:t>Compara as entradas e saídas de cada unidade para avaliar sua eficiência relativa em relação às outras.</a:t>
            </a:r>
          </a:p>
          <a:p>
            <a:r>
              <a:rPr lang="pt-BR" dirty="0">
                <a:latin typeface="fkGroteskNeue"/>
              </a:rPr>
              <a:t>I</a:t>
            </a:r>
            <a:r>
              <a:rPr lang="pt-BR" b="0" i="0" dirty="0">
                <a:effectLst/>
                <a:latin typeface="fkGroteskNeue"/>
              </a:rPr>
              <a:t>dentifica a melhor combinação de entradas e saídas para alcançar a máxima eficiência, ou seja, produzir a maior quantidade de saída possível utilizando a menor quantidade de entrada</a:t>
            </a:r>
            <a:endParaRPr lang="pt-BR" i="1" dirty="0"/>
          </a:p>
        </p:txBody>
      </p:sp>
    </p:spTree>
    <p:extLst>
      <p:ext uri="{BB962C8B-B14F-4D97-AF65-F5344CB8AC3E}">
        <p14:creationId xmlns:p14="http://schemas.microsoft.com/office/powerpoint/2010/main" val="2306280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AB3C94-0053-90BE-5DCC-65BADFC7B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2C0A6B-7298-08A6-29E0-50C7BBB74E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modelo CRS assume que as </a:t>
            </a:r>
            <a:r>
              <a:rPr lang="pt-BR" dirty="0" err="1"/>
              <a:t>DMUs</a:t>
            </a:r>
            <a:r>
              <a:rPr lang="pt-BR" dirty="0"/>
              <a:t> operam sob retornos constantes à escala. Isso significa que o aumento proporcional nos insumos resulta em um aumento proporcional nos produtos. </a:t>
            </a:r>
          </a:p>
          <a:p>
            <a:r>
              <a:rPr lang="pt-BR" dirty="0"/>
              <a:t>O modelo VRS considera que as </a:t>
            </a:r>
            <a:r>
              <a:rPr lang="pt-BR" dirty="0" err="1"/>
              <a:t>DMUs</a:t>
            </a:r>
            <a:r>
              <a:rPr lang="pt-BR" dirty="0"/>
              <a:t> podem operar sob retornos variáveis à escala. Isso significa que o aumento nos insumos pode não resultar em um aumento proporcional nos produtos.</a:t>
            </a:r>
          </a:p>
          <a:p>
            <a:r>
              <a:rPr lang="pt-BR" b="0" i="0" dirty="0">
                <a:effectLst/>
                <a:latin typeface="fkGroteskNeue"/>
              </a:rPr>
              <a:t>Os modelos de super eficiência permitem que as </a:t>
            </a:r>
            <a:r>
              <a:rPr lang="pt-BR" b="0" i="0" dirty="0" err="1">
                <a:effectLst/>
                <a:latin typeface="fkGroteskNeue"/>
              </a:rPr>
              <a:t>DMUs</a:t>
            </a:r>
            <a:r>
              <a:rPr lang="pt-BR" b="0" i="0" dirty="0">
                <a:effectLst/>
                <a:latin typeface="fkGroteskNeue"/>
              </a:rPr>
              <a:t> eficientes (com eficiência igual a 1 no modelo CRS ou VRS) sejam comparadas entre si. Isso é útil para identificar quais unidades são mais eficientes dentro do grupo de unidades já consideradas eficientes.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646355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838FEE-D2B8-5777-2BD4-C980A6EC1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Processamento de D	ados: DEA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673B5B-CD2C-1250-F221-A137EB29D9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Variáveis de entrada:</a:t>
            </a:r>
          </a:p>
          <a:p>
            <a:r>
              <a:rPr lang="pt-BR" dirty="0"/>
              <a:t>Dimensão Fractal</a:t>
            </a:r>
          </a:p>
          <a:p>
            <a:r>
              <a:rPr lang="pt-BR" dirty="0"/>
              <a:t>Tempo para testes</a:t>
            </a:r>
          </a:p>
          <a:p>
            <a:r>
              <a:rPr lang="pt-BR" dirty="0"/>
              <a:t>Tempo por requisição</a:t>
            </a:r>
          </a:p>
          <a:p>
            <a:r>
              <a:rPr lang="pt-BR" b="1" dirty="0"/>
              <a:t>Variáveis de saída:</a:t>
            </a:r>
          </a:p>
          <a:p>
            <a:r>
              <a:rPr lang="pt-BR" dirty="0"/>
              <a:t> Taxa de transferência</a:t>
            </a:r>
          </a:p>
          <a:p>
            <a:r>
              <a:rPr lang="pt-BR" dirty="0"/>
              <a:t>Requisições por segundo</a:t>
            </a:r>
          </a:p>
          <a:p>
            <a:r>
              <a:rPr lang="pt-BR" dirty="0"/>
              <a:t>Parâmetro de Hurst</a:t>
            </a:r>
          </a:p>
          <a:p>
            <a:r>
              <a:rPr lang="pt-BR" dirty="0"/>
              <a:t>Alpha </a:t>
            </a:r>
            <a:r>
              <a:rPr lang="pt-BR" dirty="0" err="1"/>
              <a:t>Tail</a:t>
            </a:r>
            <a:r>
              <a:rPr lang="pt-BR" dirty="0"/>
              <a:t> Shape</a:t>
            </a:r>
          </a:p>
        </p:txBody>
      </p:sp>
    </p:spTree>
    <p:extLst>
      <p:ext uri="{BB962C8B-B14F-4D97-AF65-F5344CB8AC3E}">
        <p14:creationId xmlns:p14="http://schemas.microsoft.com/office/powerpoint/2010/main" val="410203406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243</TotalTime>
  <Words>828</Words>
  <Application>Microsoft Office PowerPoint</Application>
  <PresentationFormat>Widescreen</PresentationFormat>
  <Paragraphs>81</Paragraphs>
  <Slides>29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0" baseType="lpstr">
      <vt:lpstr>Facetado</vt:lpstr>
      <vt:lpstr>Avaliação de algoritmos de congestionamento TCP</vt:lpstr>
      <vt:lpstr>Topologia dos Testes</vt:lpstr>
      <vt:lpstr>Escalonamento das medições</vt:lpstr>
      <vt:lpstr>Apresentação do PowerPoint</vt:lpstr>
      <vt:lpstr>Realização dos Testes</vt:lpstr>
      <vt:lpstr>Processamento de D ados</vt:lpstr>
      <vt:lpstr>Processamento de D ados: DEA</vt:lpstr>
      <vt:lpstr>Modelos DEA</vt:lpstr>
      <vt:lpstr>Processamento de D ados: DEA</vt:lpstr>
      <vt:lpstr>Processamento de D ados: DEA</vt:lpstr>
      <vt:lpstr>Escalonamento 1: 2000 requisições 100 concorrentes</vt:lpstr>
      <vt:lpstr>Escalonamento 1: 2000 requisições 100 concorrentes</vt:lpstr>
      <vt:lpstr>Escalonamento 1: Fronteira de Eficiência</vt:lpstr>
      <vt:lpstr>Análise Exploratória dos Dados:  Mais Recomendada</vt:lpstr>
      <vt:lpstr>Análise Exploratória dos Dados:  Menos Recomendada</vt:lpstr>
      <vt:lpstr>Escalonamento 2: 10000 requisições 500 concorrentes</vt:lpstr>
      <vt:lpstr>Escalonamento 2: 10000 requisições 500 concorrentes</vt:lpstr>
      <vt:lpstr>Escalonamento 2: Fronteira de Eficiência</vt:lpstr>
      <vt:lpstr>Análise Exploratória dos Dados:  Mais Recomendada</vt:lpstr>
      <vt:lpstr>Análise Exploratória dos Dados:  Menos Recomendada</vt:lpstr>
      <vt:lpstr>Escalonamento 3: 20000 requisições 1000 concorrentes</vt:lpstr>
      <vt:lpstr>Escalonamento 3: 20000 requisições 1000 concorrentes</vt:lpstr>
      <vt:lpstr>Escalonamento 3: Fronteira de Eficiência</vt:lpstr>
      <vt:lpstr>Análise Exploratória dos Dados:  Mais Recomendada</vt:lpstr>
      <vt:lpstr>Análise Exploratória dos Dados:  Menos Recomendada</vt:lpstr>
      <vt:lpstr>Todos Escalamentos</vt:lpstr>
      <vt:lpstr>Todos Escalamentos</vt:lpstr>
      <vt:lpstr>Todos Escalamentos: Fronteira de Eficiência</vt:lpstr>
      <vt:lpstr>Referências Bibliográficas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José Marcondes do Nascimento Junior</dc:creator>
  <cp:lastModifiedBy>José Marcondes do Nascimento Junior</cp:lastModifiedBy>
  <cp:revision>3</cp:revision>
  <dcterms:created xsi:type="dcterms:W3CDTF">2025-03-08T13:58:18Z</dcterms:created>
  <dcterms:modified xsi:type="dcterms:W3CDTF">2025-03-09T20:13:44Z</dcterms:modified>
</cp:coreProperties>
</file>